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8" r:id="rId8"/>
    <p:sldId id="262" r:id="rId9"/>
    <p:sldId id="267" r:id="rId10"/>
    <p:sldId id="263" r:id="rId11"/>
    <p:sldId id="265" r:id="rId12"/>
    <p:sldId id="266" r:id="rId13"/>
    <p:sldId id="269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4286" autoAdjust="0"/>
    <p:restoredTop sz="94660"/>
  </p:normalViewPr>
  <p:slideViewPr>
    <p:cSldViewPr>
      <p:cViewPr varScale="1">
        <p:scale>
          <a:sx n="104" d="100"/>
          <a:sy n="104" d="100"/>
        </p:scale>
        <p:origin x="-22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DD8FC0B5-9B61-4980-AA89-C04B00A9D418}" type="datetimeFigureOut">
              <a:rPr lang="ru-RU" smtClean="0"/>
              <a:pPr/>
              <a:t>23.01.2013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ABCE2CA8-9919-4FDA-AC29-E485F714D5C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Прямоугольник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Прямоугольник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Прямоугольник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8FC0B5-9B61-4980-AA89-C04B00A9D418}" type="datetimeFigureOut">
              <a:rPr lang="ru-RU" smtClean="0"/>
              <a:pPr/>
              <a:t>23.01.2013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E2CA8-9919-4FDA-AC29-E485F714D5C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8FC0B5-9B61-4980-AA89-C04B00A9D418}" type="datetimeFigureOut">
              <a:rPr lang="ru-RU" smtClean="0"/>
              <a:pPr/>
              <a:t>23.01.2013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E2CA8-9919-4FDA-AC29-E485F714D5C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Равнобедренный треугольник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8FC0B5-9B61-4980-AA89-C04B00A9D418}" type="datetimeFigureOut">
              <a:rPr lang="ru-RU" smtClean="0"/>
              <a:pPr/>
              <a:t>23.01.2013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E2CA8-9919-4FDA-AC29-E485F714D5C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DD8FC0B5-9B61-4980-AA89-C04B00A9D418}" type="datetimeFigureOut">
              <a:rPr lang="ru-RU" smtClean="0"/>
              <a:pPr/>
              <a:t>23.01.2013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ABCE2CA8-9919-4FDA-AC29-E485F714D5C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8FC0B5-9B61-4980-AA89-C04B00A9D418}" type="datetimeFigureOut">
              <a:rPr lang="ru-RU" smtClean="0"/>
              <a:pPr/>
              <a:t>23.01.2013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E2CA8-9919-4FDA-AC29-E485F714D5C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8FC0B5-9B61-4980-AA89-C04B00A9D418}" type="datetimeFigureOut">
              <a:rPr lang="ru-RU" smtClean="0"/>
              <a:pPr/>
              <a:t>23.01.2013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E2CA8-9919-4FDA-AC29-E485F714D5C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8FC0B5-9B61-4980-AA89-C04B00A9D418}" type="datetimeFigureOut">
              <a:rPr lang="ru-RU" smtClean="0"/>
              <a:pPr/>
              <a:t>23.01.2013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E2CA8-9919-4FDA-AC29-E485F714D5C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Равнобедренный треугольник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8FC0B5-9B61-4980-AA89-C04B00A9D418}" type="datetimeFigureOut">
              <a:rPr lang="ru-RU" smtClean="0"/>
              <a:pPr/>
              <a:t>23.01.2013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E2CA8-9919-4FDA-AC29-E485F714D5C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Прямая соединительная линия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Равнобедренный треугольник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8FC0B5-9B61-4980-AA89-C04B00A9D418}" type="datetimeFigureOut">
              <a:rPr lang="ru-RU" smtClean="0"/>
              <a:pPr/>
              <a:t>23.01.2013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E2CA8-9919-4FDA-AC29-E485F714D5C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Равнобедренный треугольник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Содержимое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8FC0B5-9B61-4980-AA89-C04B00A9D418}" type="datetimeFigureOut">
              <a:rPr lang="ru-RU" smtClean="0"/>
              <a:pPr/>
              <a:t>23.01.2013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E2CA8-9919-4FDA-AC29-E485F714D5C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Равнобедренный треугольник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DD8FC0B5-9B61-4980-AA89-C04B00A9D418}" type="datetimeFigureOut">
              <a:rPr lang="ru-RU" smtClean="0"/>
              <a:pPr/>
              <a:t>23.01.2013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ABCE2CA8-9919-4FDA-AC29-E485F714D5C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8" name="Прямая соединительная линия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Прямая соединительная линия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Равнобедренный треугольник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testsoch.net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testsoch.net/category/sochineniya-po-russkomu-yazyku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estsoch.net/category/kratkie-soderzhaniya-shkolnyx-proizvedenij/" TargetMode="External"/><Relationship Id="rId2" Type="http://schemas.openxmlformats.org/officeDocument/2006/relationships/hyperlink" Target="http://www.testsoch.net/category/soch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estsoch.net/category/sochineniya-po-literature/" TargetMode="External"/><Relationship Id="rId2" Type="http://schemas.openxmlformats.org/officeDocument/2006/relationships/hyperlink" Target="http://www.testsoch.net/category/sochineniya-po-sovremennoj-literature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testsoch.net/category/sochineniya-po-russkomu-yazyku/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Анализ поэтического текста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</p:spPr>
        <p:txBody>
          <a:bodyPr>
            <a:normAutofit fontScale="90000"/>
          </a:bodyPr>
          <a:lstStyle/>
          <a:p>
            <a:r>
              <a:rPr lang="ru-RU" sz="3200" b="1" dirty="0" smtClean="0"/>
              <a:t>АНАЛИЗ ПОЭТИЧЕСКОГО ТЕКСТА. </a:t>
            </a:r>
            <a:br>
              <a:rPr lang="ru-RU" sz="3200" b="1" dirty="0" smtClean="0"/>
            </a:br>
            <a:r>
              <a:rPr lang="ru-RU" sz="3200" b="1" dirty="0" smtClean="0"/>
              <a:t>Структура стиха   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285860"/>
            <a:ext cx="8229600" cy="4840303"/>
          </a:xfrm>
        </p:spPr>
        <p:txBody>
          <a:bodyPr>
            <a:normAutofit fontScale="25000" lnSpcReduction="20000"/>
          </a:bodyPr>
          <a:lstStyle/>
          <a:p>
            <a:r>
              <a:rPr lang="ru-RU" sz="6400" b="1" dirty="0" smtClean="0"/>
              <a:t>Часть </a:t>
            </a:r>
            <a:r>
              <a:rPr lang="ru-RU" sz="6400" b="1" dirty="0"/>
              <a:t>первая       </a:t>
            </a:r>
            <a:r>
              <a:rPr lang="ru-RU" sz="4300" b="1" dirty="0"/>
              <a:t>                                 </a:t>
            </a:r>
            <a:endParaRPr lang="ru-RU" sz="4300" dirty="0"/>
          </a:p>
          <a:p>
            <a:r>
              <a:rPr lang="ru-RU" sz="5600" b="1" dirty="0"/>
              <a:t>Введение</a:t>
            </a:r>
          </a:p>
          <a:p>
            <a:r>
              <a:rPr lang="ru-RU" sz="5600" b="1" dirty="0"/>
              <a:t>Задачи и  методы  структурного  анализа поэтического текста</a:t>
            </a:r>
          </a:p>
          <a:p>
            <a:r>
              <a:rPr lang="ru-RU" sz="5600" b="1" dirty="0"/>
              <a:t>Язык как материал литературы</a:t>
            </a:r>
          </a:p>
          <a:p>
            <a:r>
              <a:rPr lang="ru-RU" sz="5600" b="1" dirty="0"/>
              <a:t>Поэзия и проза</a:t>
            </a:r>
          </a:p>
          <a:p>
            <a:r>
              <a:rPr lang="ru-RU" sz="5600" b="1" dirty="0"/>
              <a:t>Природа поэзии </a:t>
            </a:r>
          </a:p>
          <a:p>
            <a:r>
              <a:rPr lang="ru-RU" sz="5600" b="1" dirty="0"/>
              <a:t>Художественный повтор</a:t>
            </a:r>
          </a:p>
          <a:p>
            <a:r>
              <a:rPr lang="ru-RU" sz="5600" b="1" dirty="0"/>
              <a:t>Ритм как структурная основа стиха</a:t>
            </a:r>
          </a:p>
          <a:p>
            <a:r>
              <a:rPr lang="ru-RU" sz="5600" b="1" dirty="0"/>
              <a:t>Ритм и  метр</a:t>
            </a:r>
          </a:p>
          <a:p>
            <a:r>
              <a:rPr lang="ru-RU" sz="5600" b="1" dirty="0"/>
              <a:t>Проблема рифмы </a:t>
            </a:r>
          </a:p>
          <a:p>
            <a:r>
              <a:rPr lang="ru-RU" sz="5600" b="1" dirty="0"/>
              <a:t>Повторы на фонемном уровне</a:t>
            </a:r>
          </a:p>
          <a:p>
            <a:r>
              <a:rPr lang="ru-RU" sz="5600" b="1" dirty="0"/>
              <a:t>Графический образ поэзии</a:t>
            </a:r>
          </a:p>
          <a:p>
            <a:r>
              <a:rPr lang="ru-RU" sz="5600" b="1" dirty="0"/>
              <a:t>Уровень морфологических  и  грамматических элементов</a:t>
            </a:r>
          </a:p>
          <a:p>
            <a:r>
              <a:rPr lang="ru-RU" sz="5600" b="1" dirty="0"/>
              <a:t>Лексический уровень стиха</a:t>
            </a:r>
          </a:p>
          <a:p>
            <a:r>
              <a:rPr lang="ru-RU" sz="5600" b="1" dirty="0"/>
              <a:t>Понятие параллелизма</a:t>
            </a:r>
          </a:p>
          <a:p>
            <a:r>
              <a:rPr lang="ru-RU" sz="5600" b="1" dirty="0"/>
              <a:t>Стих как единство</a:t>
            </a:r>
          </a:p>
          <a:p>
            <a:r>
              <a:rPr lang="ru-RU" sz="5600" b="1" dirty="0"/>
              <a:t>Строфа как единство</a:t>
            </a:r>
          </a:p>
          <a:p>
            <a:r>
              <a:rPr lang="ru-RU" sz="5600" b="1" dirty="0"/>
              <a:t>Проблема поэтического сюжета</a:t>
            </a:r>
          </a:p>
          <a:p>
            <a:r>
              <a:rPr lang="ru-RU" sz="5600" b="1" dirty="0"/>
              <a:t>"Чужое слово" в поэтическом тексте</a:t>
            </a:r>
          </a:p>
          <a:p>
            <a:r>
              <a:rPr lang="ru-RU" sz="5600" b="1" dirty="0"/>
              <a:t>Текст как целое. Композиция стихотворения</a:t>
            </a:r>
          </a:p>
          <a:p>
            <a:r>
              <a:rPr lang="ru-RU" sz="5600" b="1" dirty="0"/>
              <a:t>Текст и система</a:t>
            </a:r>
          </a:p>
          <a:p>
            <a:r>
              <a:rPr lang="ru-RU" sz="5600" b="1" dirty="0"/>
              <a:t>О "плохой" и "хорошей" поэзии</a:t>
            </a:r>
          </a:p>
          <a:p>
            <a:r>
              <a:rPr lang="ru-RU" sz="5600" b="1" dirty="0"/>
              <a:t>Некоторые выводы</a:t>
            </a:r>
          </a:p>
          <a:p>
            <a:r>
              <a:rPr lang="ru-RU" sz="5600" b="1" dirty="0"/>
              <a:t> 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642942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>Часть вторая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142984"/>
            <a:ext cx="8229600" cy="4983179"/>
          </a:xfrm>
        </p:spPr>
        <p:txBody>
          <a:bodyPr>
            <a:normAutofit fontScale="92500" lnSpcReduction="10000"/>
          </a:bodyPr>
          <a:lstStyle/>
          <a:p>
            <a:r>
              <a:rPr lang="ru-RU" sz="2300" b="1" dirty="0" smtClean="0"/>
              <a:t>Вводные </a:t>
            </a:r>
            <a:r>
              <a:rPr lang="ru-RU" sz="2300" b="1" dirty="0"/>
              <a:t>замечания</a:t>
            </a:r>
          </a:p>
          <a:p>
            <a:r>
              <a:rPr lang="ru-RU" sz="2300" b="1" dirty="0"/>
              <a:t>К. Н.  Батюшков. "Ты пробуждаешься, о </a:t>
            </a:r>
            <a:r>
              <a:rPr lang="ru-RU" sz="2300" b="1" dirty="0" err="1"/>
              <a:t>Байя</a:t>
            </a:r>
            <a:r>
              <a:rPr lang="ru-RU" sz="2300" b="1" dirty="0"/>
              <a:t>, из гробницы</a:t>
            </a:r>
          </a:p>
          <a:p>
            <a:r>
              <a:rPr lang="ru-RU" sz="2300" b="1" dirty="0"/>
              <a:t>А. С. Пушкин. Ф.Н. Глинке</a:t>
            </a:r>
          </a:p>
          <a:p>
            <a:r>
              <a:rPr lang="ru-RU" sz="2300" b="1" dirty="0"/>
              <a:t>А. С.  Пушкин.  "Зорю  </a:t>
            </a:r>
            <a:r>
              <a:rPr lang="ru-RU" sz="2300" b="1" dirty="0" err="1"/>
              <a:t>бьют...из</a:t>
            </a:r>
            <a:r>
              <a:rPr lang="ru-RU" sz="2300" b="1" dirty="0"/>
              <a:t> рук моих..."</a:t>
            </a:r>
          </a:p>
          <a:p>
            <a:r>
              <a:rPr lang="ru-RU" sz="2300" b="1" dirty="0"/>
              <a:t>М. Ю. Лермонтов. "Расстались мы; но твой портрет..."</a:t>
            </a:r>
          </a:p>
          <a:p>
            <a:r>
              <a:rPr lang="ru-RU" sz="2300" b="1" dirty="0"/>
              <a:t>Ф. И. Тютчев. Два голоса</a:t>
            </a:r>
          </a:p>
          <a:p>
            <a:r>
              <a:rPr lang="ru-RU" sz="2300" b="1" dirty="0"/>
              <a:t>Ф. И.  Тютчев.  Накануне годовщины 4 августа 1864 г.</a:t>
            </a:r>
          </a:p>
          <a:p>
            <a:r>
              <a:rPr lang="ru-RU" sz="2300" b="1" dirty="0"/>
              <a:t>Н. А. Некрасов. Последние элегии</a:t>
            </a:r>
          </a:p>
          <a:p>
            <a:r>
              <a:rPr lang="ru-RU" sz="2300" b="1" dirty="0"/>
              <a:t>А. К. Толстой. "Сидит под балдахином..."</a:t>
            </a:r>
          </a:p>
          <a:p>
            <a:r>
              <a:rPr lang="ru-RU" sz="2300" b="1" dirty="0"/>
              <a:t>А. А.Блок. Анне Ахматовой</a:t>
            </a:r>
          </a:p>
          <a:p>
            <a:r>
              <a:rPr lang="ru-RU" sz="2300" b="1" dirty="0"/>
              <a:t>М. И.  Цветаева.  "Напрасно глазом - как гвоздем..."</a:t>
            </a:r>
          </a:p>
          <a:p>
            <a:r>
              <a:rPr lang="ru-RU" sz="2300" b="1" dirty="0"/>
              <a:t>В. В.Маяковский. Схема смеха</a:t>
            </a:r>
          </a:p>
          <a:p>
            <a:r>
              <a:rPr lang="ru-RU" sz="2300" b="1" dirty="0"/>
              <a:t>Н. А. Заболоцкий. Прохожий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txBody>
          <a:bodyPr>
            <a:normAutofit/>
          </a:bodyPr>
          <a:lstStyle/>
          <a:p>
            <a:r>
              <a:rPr lang="ru-RU" sz="3200" dirty="0" smtClean="0"/>
              <a:t>Рекомендуемая литература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285860"/>
            <a:ext cx="8229600" cy="4840303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1026" name="Picture 2" descr="D:\__galeeva\Рабочий стол\0_61dde_af14d742_L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31825" y="2143116"/>
            <a:ext cx="2396173" cy="3355984"/>
          </a:xfrm>
          <a:prstGeom prst="rect">
            <a:avLst/>
          </a:prstGeom>
          <a:noFill/>
        </p:spPr>
      </p:pic>
      <p:pic>
        <p:nvPicPr>
          <p:cNvPr id="1027" name="Picture 3" descr="D:\__galeeva\Рабочий стол\i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786182" y="1928802"/>
            <a:ext cx="2143140" cy="2643206"/>
          </a:xfrm>
          <a:prstGeom prst="rect">
            <a:avLst/>
          </a:prstGeom>
          <a:noFill/>
        </p:spPr>
      </p:pic>
      <p:pic>
        <p:nvPicPr>
          <p:cNvPr id="1028" name="Picture 4" descr="D:\__galeeva\Рабочий стол\476092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176963" y="1701800"/>
            <a:ext cx="1905000" cy="33242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 descr="D:\__galeeva\Рабочий стол\0015-015-Kaganovich-S.L.-Obuchenie-analizu-poeticheskogo-teksta-metodichesko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5786" y="1214422"/>
            <a:ext cx="7291414" cy="480537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ru-RU" dirty="0"/>
              <a:t>Анализ поэтического текста включает в себя решение трёх вопросов: </a:t>
            </a:r>
            <a:r>
              <a:rPr lang="ru-RU" b="1" dirty="0"/>
              <a:t>истолкование, восприятие, оценка</a:t>
            </a:r>
            <a:r>
              <a:rPr lang="ru-RU" b="1" dirty="0" smtClean="0"/>
              <a:t>.</a:t>
            </a:r>
          </a:p>
          <a:p>
            <a:r>
              <a:rPr lang="ru-RU" dirty="0" smtClean="0"/>
              <a:t> </a:t>
            </a:r>
            <a:r>
              <a:rPr lang="ru-RU" sz="2600" dirty="0"/>
              <a:t>Речь может идти о вашем личном интеллектуально-эмоциональном восприятии стихотворения. Вы можете написать о том, какой отклик нашло в вас это </a:t>
            </a:r>
            <a:r>
              <a:rPr lang="ru-RU" sz="2600" dirty="0">
                <a:hlinkClick r:id="rId2" tooltip="лучший сборник сочинений"/>
              </a:rPr>
              <a:t>произведение</a:t>
            </a:r>
            <a:r>
              <a:rPr lang="ru-RU" sz="2600" dirty="0"/>
              <a:t>, какие мысли и чувства вызвало. Также речь может идти о восприятии стихотворения современниками автора, его единомышленниками и оппонентами, критиками, литературоведами, </a:t>
            </a:r>
            <a:r>
              <a:rPr lang="ru-RU" sz="2600" dirty="0" smtClean="0"/>
              <a:t>композиторами</a:t>
            </a:r>
            <a:r>
              <a:rPr lang="ru-RU" sz="2600" dirty="0"/>
              <a:t>, художниками.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ru-RU" b="1" dirty="0"/>
              <a:t>Истолкование </a:t>
            </a:r>
            <a:r>
              <a:rPr lang="ru-RU" dirty="0"/>
              <a:t>есть анализ стихотворения в единстве его содержания и формы. Анализировать </a:t>
            </a:r>
            <a:r>
              <a:rPr lang="ru-RU" dirty="0">
                <a:hlinkClick r:id="rId2" tooltip="Сочинения по русскому языку"/>
              </a:rPr>
              <a:t>стихотворение</a:t>
            </a:r>
            <a:r>
              <a:rPr lang="ru-RU" dirty="0"/>
              <a:t> необходимо с учётом контекста творчества автора и русской поэзии в целом, а также своеобразия лирики как рода литературы. В сочинении возможны ссылки на истолкование стихотворения специалистами-литературоведами, сопоставление различных точек зрения.</a:t>
            </a:r>
            <a:br>
              <a:rPr lang="ru-RU" dirty="0"/>
            </a:b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b="1" dirty="0"/>
              <a:t>Оценка </a:t>
            </a:r>
            <a:r>
              <a:rPr lang="ru-RU" dirty="0"/>
              <a:t>– это замечание о той или иной стороне мастерства автора стихотворения и вывод о художественной ценности исследуемого текста, месте произведения в </a:t>
            </a:r>
            <a:r>
              <a:rPr lang="ru-RU" dirty="0">
                <a:hlinkClick r:id="rId2" tooltip="Сочинения неизвестных авторов"/>
              </a:rPr>
              <a:t>творчестве</a:t>
            </a:r>
            <a:r>
              <a:rPr lang="ru-RU" dirty="0"/>
              <a:t> автора, </a:t>
            </a:r>
            <a:r>
              <a:rPr lang="ru-RU" dirty="0">
                <a:hlinkClick r:id="rId3" tooltip="Краткие содержания школьных произведений"/>
              </a:rPr>
              <a:t>литературе</a:t>
            </a:r>
            <a:r>
              <a:rPr lang="ru-RU" dirty="0"/>
              <a:t> в целом. </a:t>
            </a:r>
            <a:r>
              <a:rPr lang="ru-RU" b="1" dirty="0"/>
              <a:t>Оценка </a:t>
            </a:r>
            <a:r>
              <a:rPr lang="ru-RU" dirty="0"/>
              <a:t>– это и точка зрения других авторов, и ваше собственное мнение, сформировавшееся в процессе анализа произведения.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561956"/>
          </a:xfrm>
        </p:spPr>
        <p:txBody>
          <a:bodyPr>
            <a:normAutofit fontScale="90000"/>
          </a:bodyPr>
          <a:lstStyle/>
          <a:p>
            <a:r>
              <a:rPr lang="ru-RU" sz="3200" b="1" dirty="0" smtClean="0"/>
              <a:t>План разбора лирического стихотворения</a:t>
            </a:r>
            <a:endParaRPr lang="ru-RU" sz="32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071546"/>
            <a:ext cx="8229600" cy="5054617"/>
          </a:xfrm>
        </p:spPr>
        <p:txBody>
          <a:bodyPr>
            <a:normAutofit fontScale="55000" lnSpcReduction="20000"/>
          </a:bodyPr>
          <a:lstStyle/>
          <a:p>
            <a:endParaRPr lang="ru-RU" b="1" dirty="0" smtClean="0"/>
          </a:p>
          <a:p>
            <a:r>
              <a:rPr lang="ru-RU" b="1" dirty="0" smtClean="0"/>
              <a:t>1</a:t>
            </a:r>
            <a:r>
              <a:rPr lang="ru-RU" b="1" dirty="0"/>
              <a:t>. Дата написания.</a:t>
            </a:r>
            <a:br>
              <a:rPr lang="ru-RU" b="1" dirty="0"/>
            </a:br>
            <a:r>
              <a:rPr lang="ru-RU" b="1" dirty="0"/>
              <a:t>2. Реально-биографический и фактический комментарий.</a:t>
            </a:r>
            <a:br>
              <a:rPr lang="ru-RU" b="1" dirty="0"/>
            </a:br>
            <a:r>
              <a:rPr lang="ru-RU" b="1" dirty="0"/>
              <a:t>3. Жанровое своеобразие.</a:t>
            </a:r>
            <a:br>
              <a:rPr lang="ru-RU" b="1" dirty="0"/>
            </a:br>
            <a:r>
              <a:rPr lang="ru-RU" b="1" dirty="0"/>
              <a:t>4. Идейное содержание:</a:t>
            </a:r>
            <a:br>
              <a:rPr lang="ru-RU" b="1" dirty="0"/>
            </a:br>
            <a:r>
              <a:rPr lang="ru-RU" b="1" dirty="0"/>
              <a:t>5. Ведущая тема.</a:t>
            </a:r>
            <a:br>
              <a:rPr lang="ru-RU" b="1" dirty="0"/>
            </a:br>
            <a:r>
              <a:rPr lang="ru-RU" b="1" dirty="0"/>
              <a:t>6. Основная мысль.</a:t>
            </a:r>
            <a:br>
              <a:rPr lang="ru-RU" b="1" dirty="0"/>
            </a:br>
            <a:r>
              <a:rPr lang="ru-RU" b="1" dirty="0"/>
              <a:t>7. Эмоциональная окраска чувств, выраженных в стихотворении в их динамике или статике.</a:t>
            </a:r>
            <a:br>
              <a:rPr lang="ru-RU" b="1" dirty="0"/>
            </a:br>
            <a:r>
              <a:rPr lang="ru-RU" b="1" dirty="0"/>
              <a:t>8. Внешнее впечатление и внутренняя реакция на него.</a:t>
            </a:r>
            <a:br>
              <a:rPr lang="ru-RU" b="1" dirty="0"/>
            </a:br>
            <a:r>
              <a:rPr lang="ru-RU" b="1" dirty="0"/>
              <a:t>9. Преобладание общественных или личных интонаций.</a:t>
            </a:r>
            <a:br>
              <a:rPr lang="ru-RU" b="1" dirty="0"/>
            </a:br>
            <a:r>
              <a:rPr lang="ru-RU" b="1" dirty="0"/>
              <a:t>10. Структура стихотворения. Сопоставление и развитие основных словесных образов по сходству, по контрасту, по смежности, по ассоциации, по </a:t>
            </a:r>
            <a:r>
              <a:rPr lang="ru-RU" b="1" dirty="0" smtClean="0"/>
              <a:t>умозаключению</a:t>
            </a:r>
          </a:p>
          <a:p>
            <a:r>
              <a:rPr lang="ru-RU" b="1" dirty="0" smtClean="0"/>
              <a:t>.</a:t>
            </a:r>
            <a:r>
              <a:rPr lang="ru-RU" b="1" dirty="0"/>
              <a:t/>
            </a:r>
            <a:br>
              <a:rPr lang="ru-RU" b="1" dirty="0"/>
            </a:br>
            <a:r>
              <a:rPr lang="ru-RU" b="1" dirty="0"/>
              <a:t>11. Основные изобразительные средства иносказания, используемые автором (метафора, метонимия, сравнение, аллегория, символ, гипербола, литота, ирония (как троп), сарказм, перифраза</a:t>
            </a:r>
            <a:r>
              <a:rPr lang="ru-RU" b="1" dirty="0" smtClean="0"/>
              <a:t>).</a:t>
            </a:r>
          </a:p>
          <a:p>
            <a:r>
              <a:rPr lang="ru-RU" b="1" dirty="0"/>
              <a:t/>
            </a:r>
            <a:br>
              <a:rPr lang="ru-RU" b="1" dirty="0"/>
            </a:br>
            <a:r>
              <a:rPr lang="ru-RU" b="1" dirty="0"/>
              <a:t>12. Речевые особенности в плане интонационно-синтаксических фигур (повтор, антитеза, инверсия, эллипс, параллелизм, риторический вопрос, обращение и восклицание</a:t>
            </a:r>
            <a:r>
              <a:rPr lang="ru-RU" b="1" dirty="0" smtClean="0"/>
              <a:t>).</a:t>
            </a:r>
            <a:r>
              <a:rPr lang="ru-RU" b="1" dirty="0"/>
              <a:t/>
            </a:r>
            <a:br>
              <a:rPr lang="ru-RU" b="1" dirty="0"/>
            </a:br>
            <a:r>
              <a:rPr lang="ru-RU" b="1" dirty="0"/>
              <a:t>13. Основные особенности ритмики (тоника, </a:t>
            </a:r>
            <a:r>
              <a:rPr lang="ru-RU" b="1" dirty="0" err="1"/>
              <a:t>силлабика</a:t>
            </a:r>
            <a:r>
              <a:rPr lang="ru-RU" b="1" dirty="0"/>
              <a:t>, </a:t>
            </a:r>
            <a:r>
              <a:rPr lang="ru-RU" b="1" dirty="0" err="1"/>
              <a:t>силлабо-тоника</a:t>
            </a:r>
            <a:r>
              <a:rPr lang="ru-RU" b="1" dirty="0"/>
              <a:t>, дольник, свободный стих; ямб, хорей, пиррихий, спондей, дактиль, амфибрахий, анапест).</a:t>
            </a:r>
            <a:br>
              <a:rPr lang="ru-RU" b="1" dirty="0"/>
            </a:br>
            <a:r>
              <a:rPr lang="ru-RU" b="1" dirty="0"/>
              <a:t>14. Рифма (мужская, женская, дактилическая, точная, неточная, богатая; простая, составная) и способы рифмовки (парная, перекрестная, кольцевая), игра рифм.</a:t>
            </a:r>
            <a:br>
              <a:rPr lang="ru-RU" b="1" dirty="0"/>
            </a:br>
            <a:r>
              <a:rPr lang="ru-RU" b="1" dirty="0"/>
              <a:t>15. Строфика (двустишье, трехстишье, пятистишье, катрен, секстина, септима, октава, сонет, “</a:t>
            </a:r>
            <a:r>
              <a:rPr lang="ru-RU" b="1" dirty="0" err="1"/>
              <a:t>онегинская</a:t>
            </a:r>
            <a:r>
              <a:rPr lang="ru-RU" b="1" dirty="0"/>
              <a:t>” строфа).</a:t>
            </a:r>
            <a:br>
              <a:rPr lang="ru-RU" b="1" dirty="0"/>
            </a:br>
            <a:r>
              <a:rPr lang="ru-RU" b="1" dirty="0"/>
              <a:t>16. Эвфония (благозвучье) и звукозапись (аллитерация, ассонанс), другие виды звуковой инструментовки. </a:t>
            </a:r>
          </a:p>
          <a:p>
            <a:endParaRPr lang="ru-RU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4290"/>
            <a:ext cx="8229600" cy="642942"/>
          </a:xfrm>
        </p:spPr>
        <p:txBody>
          <a:bodyPr>
            <a:normAutofit/>
          </a:bodyPr>
          <a:lstStyle/>
          <a:p>
            <a:pPr algn="ctr"/>
            <a:r>
              <a:rPr lang="ru-RU" sz="3200" b="1" dirty="0" smtClean="0"/>
              <a:t>План анализа стихотворения</a:t>
            </a:r>
            <a:endParaRPr lang="ru-RU" sz="32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857232"/>
            <a:ext cx="8229600" cy="6000768"/>
          </a:xfrm>
        </p:spPr>
        <p:txBody>
          <a:bodyPr>
            <a:noAutofit/>
          </a:bodyPr>
          <a:lstStyle/>
          <a:p>
            <a:endParaRPr lang="ru-RU" sz="1400" b="1" dirty="0" smtClean="0"/>
          </a:p>
          <a:p>
            <a:endParaRPr lang="ru-RU" sz="1400" b="1" dirty="0"/>
          </a:p>
          <a:p>
            <a:r>
              <a:rPr lang="ru-RU" sz="1600" b="1" dirty="0" smtClean="0"/>
              <a:t>1</a:t>
            </a:r>
            <a:r>
              <a:rPr lang="ru-RU" sz="1600" b="1" dirty="0"/>
              <a:t>. Какое настроение становится для стихотворения определяющим в целом. Меняются ли чувства автора на протяжении стихотворения, если да — благодаря каким словам мы об этом догадываемся.</a:t>
            </a:r>
            <a:br>
              <a:rPr lang="ru-RU" sz="1600" b="1" dirty="0"/>
            </a:br>
            <a:r>
              <a:rPr lang="ru-RU" sz="1600" b="1" dirty="0"/>
              <a:t>2. Есть ли в стихотворении конфликт, для определения конфликта выявить из стихотворения слова, которые условно можно назвать положительно эмоционально окрашенными и отрицательно эмоционально окрашенными, выявить ключевые слова среди положительных и отрицательно эмоционально окрашенных в этих цепочках.</a:t>
            </a:r>
            <a:br>
              <a:rPr lang="ru-RU" sz="1600" b="1" dirty="0"/>
            </a:br>
            <a:r>
              <a:rPr lang="ru-RU" sz="1600" b="1" dirty="0"/>
              <a:t>3. Есть ли в стихотворении цепочки слов, связанных ассоциативно или фонетически (по ассоциациям или по звукам).</a:t>
            </a:r>
            <a:br>
              <a:rPr lang="ru-RU" sz="1600" b="1" dirty="0"/>
            </a:br>
            <a:r>
              <a:rPr lang="ru-RU" sz="1600" b="1" dirty="0"/>
              <a:t>4. В какой строфе можно выделить кульминацию, есть ли в стихотворении развязка, если да, то какая.</a:t>
            </a:r>
            <a:br>
              <a:rPr lang="ru-RU" sz="1600" b="1" dirty="0"/>
            </a:br>
            <a:r>
              <a:rPr lang="ru-RU" sz="1600" b="1" dirty="0"/>
              <a:t>5. Какая строка становится смыслом для создания стихотворения. Роль первой строки (какая музыка звучит в душе поэта, когда он берется за перо).</a:t>
            </a:r>
            <a:br>
              <a:rPr lang="ru-RU" sz="1600" b="1" dirty="0"/>
            </a:br>
            <a:r>
              <a:rPr lang="ru-RU" sz="1600" b="1" dirty="0"/>
              <a:t>6. Роль последней строки. Какие слова, которыми он может закончить стихотворение, представляются поэту особенно значимыми.</a:t>
            </a:r>
            <a:br>
              <a:rPr lang="ru-RU" sz="1600" b="1" dirty="0"/>
            </a:br>
            <a:endParaRPr lang="ru-RU" sz="1600" b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2594"/>
          </a:xfrm>
        </p:spPr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142984"/>
            <a:ext cx="8229600" cy="4983179"/>
          </a:xfrm>
        </p:spPr>
        <p:txBody>
          <a:bodyPr>
            <a:normAutofit fontScale="77500" lnSpcReduction="20000"/>
          </a:bodyPr>
          <a:lstStyle/>
          <a:p>
            <a:r>
              <a:rPr lang="ru-RU" b="1" dirty="0" smtClean="0"/>
              <a:t>7. Роль звуков в стихотворении.</a:t>
            </a:r>
            <a:br>
              <a:rPr lang="ru-RU" b="1" dirty="0" smtClean="0"/>
            </a:br>
            <a:r>
              <a:rPr lang="ru-RU" b="1" dirty="0" smtClean="0"/>
              <a:t>8. Цвет стихотворения.</a:t>
            </a:r>
            <a:br>
              <a:rPr lang="ru-RU" b="1" dirty="0" smtClean="0"/>
            </a:br>
            <a:r>
              <a:rPr lang="ru-RU" b="1" dirty="0" smtClean="0"/>
              <a:t>9. Категория времени в стихотворении (значение прошлого, настоящего и будущего).</a:t>
            </a:r>
            <a:br>
              <a:rPr lang="ru-RU" b="1" dirty="0" smtClean="0"/>
            </a:br>
            <a:r>
              <a:rPr lang="ru-RU" b="1" dirty="0" smtClean="0"/>
              <a:t>10. Категория пространства (реального и астрального)</a:t>
            </a:r>
            <a:br>
              <a:rPr lang="ru-RU" b="1" dirty="0" smtClean="0"/>
            </a:br>
            <a:r>
              <a:rPr lang="ru-RU" b="1" dirty="0" smtClean="0"/>
              <a:t>11. Степень замкнутости автора, есть ли обращение к читателю или адресату?</a:t>
            </a:r>
            <a:br>
              <a:rPr lang="ru-RU" b="1" dirty="0" smtClean="0"/>
            </a:br>
            <a:r>
              <a:rPr lang="ru-RU" b="1" dirty="0" smtClean="0"/>
              <a:t>12. Особенности композиции стихотворения.</a:t>
            </a:r>
            <a:br>
              <a:rPr lang="ru-RU" b="1" dirty="0" smtClean="0"/>
            </a:br>
            <a:r>
              <a:rPr lang="ru-RU" b="1" dirty="0" smtClean="0"/>
              <a:t>13. Жанр стихотворения (разновидность: философское размышление, элегия, ода, басня, баллада).</a:t>
            </a:r>
            <a:br>
              <a:rPr lang="ru-RU" b="1" dirty="0" smtClean="0"/>
            </a:br>
            <a:r>
              <a:rPr lang="ru-RU" b="1" dirty="0" smtClean="0"/>
              <a:t>14. Литературное направление, если можно определить.</a:t>
            </a:r>
            <a:br>
              <a:rPr lang="ru-RU" b="1" dirty="0" smtClean="0"/>
            </a:br>
            <a:r>
              <a:rPr lang="ru-RU" b="1" dirty="0" smtClean="0"/>
              <a:t>15. Значение художественных средств (сравнение, метафора, гипербола, антитеза, аллитерации, оксюморон).</a:t>
            </a:r>
            <a:br>
              <a:rPr lang="ru-RU" b="1" dirty="0" smtClean="0"/>
            </a:br>
            <a:r>
              <a:rPr lang="ru-RU" b="1" dirty="0" smtClean="0"/>
              <a:t>16. Мое восприятие этого стихотворения.</a:t>
            </a:r>
            <a:br>
              <a:rPr lang="ru-RU" b="1" dirty="0" smtClean="0"/>
            </a:br>
            <a:r>
              <a:rPr lang="ru-RU" b="1" dirty="0" smtClean="0"/>
              <a:t>17. Если есть необходимость обратиться к истории создания, году создания, значение этого стихотворения в творчестве поэта. Условия, место. Есть ли в творчестве этого поэта стихотворения, сходные с ним, можно ли сравнить это стихотворение с творчеством другого поэта. </a:t>
            </a:r>
          </a:p>
          <a:p>
            <a:endParaRPr lang="ru-RU" b="1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642942"/>
          </a:xfrm>
        </p:spPr>
        <p:txBody>
          <a:bodyPr>
            <a:normAutofit fontScale="90000"/>
          </a:bodyPr>
          <a:lstStyle/>
          <a:p>
            <a:r>
              <a:rPr lang="ru-RU" sz="3600" b="1" dirty="0" smtClean="0"/>
              <a:t/>
            </a:r>
            <a:br>
              <a:rPr lang="ru-RU" sz="3600" b="1" dirty="0" smtClean="0"/>
            </a:br>
            <a:r>
              <a:rPr lang="ru-RU" sz="3600" b="1" dirty="0" smtClean="0"/>
              <a:t/>
            </a:r>
            <a:br>
              <a:rPr lang="ru-RU" sz="3600" b="1" dirty="0" smtClean="0"/>
            </a:br>
            <a:r>
              <a:rPr lang="ru-RU" sz="3600" b="1" dirty="0" smtClean="0"/>
              <a:t/>
            </a:r>
            <a:br>
              <a:rPr lang="ru-RU" sz="3600" b="1" dirty="0" smtClean="0"/>
            </a:br>
            <a:r>
              <a:rPr lang="ru-RU" sz="3600" b="1" dirty="0" smtClean="0"/>
              <a:t/>
            </a:r>
            <a:br>
              <a:rPr lang="ru-RU" sz="3600" b="1" dirty="0" smtClean="0"/>
            </a:br>
            <a:r>
              <a:rPr lang="ru-RU" sz="3600" b="1" dirty="0" smtClean="0"/>
              <a:t/>
            </a:r>
            <a:br>
              <a:rPr lang="ru-RU" sz="3600" b="1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28596" y="357166"/>
            <a:ext cx="8229600" cy="5500726"/>
          </a:xfrm>
        </p:spPr>
        <p:txBody>
          <a:bodyPr>
            <a:normAutofit/>
          </a:bodyPr>
          <a:lstStyle/>
          <a:p>
            <a:r>
              <a:rPr lang="ru-RU" dirty="0" smtClean="0"/>
              <a:t>             </a:t>
            </a:r>
            <a:r>
              <a:rPr lang="ru-RU" b="1" dirty="0" smtClean="0"/>
              <a:t>Анализ стихотворения (речевые клише)</a:t>
            </a:r>
          </a:p>
          <a:p>
            <a:endParaRPr lang="ru-RU" dirty="0" smtClean="0"/>
          </a:p>
          <a:p>
            <a:r>
              <a:rPr lang="ru-RU" sz="1700" dirty="0" smtClean="0"/>
              <a:t>В </a:t>
            </a:r>
            <a:r>
              <a:rPr lang="ru-RU" sz="1700" dirty="0"/>
              <a:t>стихотворении… (</a:t>
            </a:r>
            <a:r>
              <a:rPr lang="ru-RU" sz="1700" b="1" dirty="0">
                <a:hlinkClick r:id="rId2" tooltip="Сочинения по русскому языку"/>
              </a:rPr>
              <a:t>автор</a:t>
            </a:r>
            <a:r>
              <a:rPr lang="ru-RU" sz="1700" dirty="0"/>
              <a:t>, название) говорится о…</a:t>
            </a:r>
            <a:br>
              <a:rPr lang="ru-RU" sz="1700" dirty="0"/>
            </a:br>
            <a:r>
              <a:rPr lang="ru-RU" sz="1700" dirty="0"/>
              <a:t>В стихотворении…(название)…(фамилия поэта) описывается…</a:t>
            </a:r>
            <a:br>
              <a:rPr lang="ru-RU" sz="1700" dirty="0"/>
            </a:br>
            <a:r>
              <a:rPr lang="ru-RU" sz="1700" dirty="0"/>
              <a:t>В стихотворении царит…настроение. Стихотворение…пронизано…настроением.</a:t>
            </a:r>
            <a:br>
              <a:rPr lang="ru-RU" sz="1700" dirty="0"/>
            </a:br>
            <a:r>
              <a:rPr lang="ru-RU" sz="1700" dirty="0"/>
              <a:t>Настроение этого стихотворения…. Настроение меняется на протяжении стихотворения: от…к…. Настроение стихотворения подчеркивает…</a:t>
            </a:r>
            <a:br>
              <a:rPr lang="ru-RU" sz="1700" dirty="0"/>
            </a:br>
            <a:r>
              <a:rPr lang="ru-RU" sz="1700" dirty="0"/>
              <a:t>Стихотворение можно разделить на…части, так как…</a:t>
            </a:r>
            <a:br>
              <a:rPr lang="ru-RU" sz="1700" dirty="0"/>
            </a:br>
            <a:r>
              <a:rPr lang="ru-RU" sz="1700" dirty="0"/>
              <a:t>Композиционно стихотворение делится на…части.</a:t>
            </a:r>
            <a:br>
              <a:rPr lang="ru-RU" sz="1700" dirty="0"/>
            </a:br>
            <a:r>
              <a:rPr lang="ru-RU" sz="1700" dirty="0"/>
              <a:t>Звучание стихотворения определяет…ритм.</a:t>
            </a:r>
            <a:br>
              <a:rPr lang="ru-RU" sz="1700" dirty="0"/>
            </a:br>
            <a:r>
              <a:rPr lang="ru-RU" sz="1700" dirty="0"/>
              <a:t>Короткие (длинные) строки подчеркивают…</a:t>
            </a:r>
            <a:br>
              <a:rPr lang="ru-RU" sz="1700" dirty="0"/>
            </a:br>
            <a:r>
              <a:rPr lang="ru-RU" sz="1700" dirty="0"/>
              <a:t>В стихотворении мы словно слышим звуки…. Постоянно повторяющиеся звуки… позволяют услышать</a:t>
            </a:r>
            <a:r>
              <a:rPr lang="ru-RU" sz="1700" dirty="0" smtClean="0"/>
              <a:t>….</a:t>
            </a:r>
          </a:p>
          <a:p>
            <a:r>
              <a:rPr lang="ru-RU" sz="1800" dirty="0" smtClean="0"/>
              <a:t>Поэт хочет запечатлеть словами….</a:t>
            </a:r>
          </a:p>
          <a:p>
            <a:r>
              <a:rPr lang="ru-RU" sz="1800" dirty="0" smtClean="0"/>
              <a:t>Для создания настроения автор использует…. С помощью…автор создает нам возможность увидеть (услышать)…. Используя…, </a:t>
            </a:r>
            <a:r>
              <a:rPr lang="ru-RU" sz="1800" b="1" dirty="0" smtClean="0">
                <a:hlinkClick r:id="rId3" tooltip="Сочинения неизвестных авторов"/>
              </a:rPr>
              <a:t>поэт</a:t>
            </a:r>
            <a:r>
              <a:rPr lang="ru-RU" sz="1800" dirty="0" smtClean="0"/>
              <a:t> создает </a:t>
            </a:r>
            <a:r>
              <a:rPr lang="ru-RU" sz="1800" b="1" dirty="0" smtClean="0">
                <a:hlinkClick r:id="rId4" tooltip="Сочинения по русскому языку"/>
              </a:rPr>
              <a:t>образ</a:t>
            </a:r>
            <a:r>
              <a:rPr lang="ru-RU" sz="1800" b="1" dirty="0" smtClean="0"/>
              <a:t>.</a:t>
            </a:r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sz="1800" dirty="0" smtClean="0"/>
              <a:t>Лирический герой этого стихотворения представляется мне….</a:t>
            </a:r>
          </a:p>
          <a:p>
            <a:endParaRPr lang="ru-RU" sz="1700" dirty="0"/>
          </a:p>
          <a:p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776270"/>
          </a:xfrm>
        </p:spPr>
        <p:txBody>
          <a:bodyPr/>
          <a:lstStyle/>
          <a:p>
            <a:pPr algn="ctr"/>
            <a:r>
              <a:rPr lang="ru-RU" b="1" dirty="0" smtClean="0"/>
              <a:t>Методология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071546"/>
            <a:ext cx="8229600" cy="5085414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24578" name="Picture 2" descr="D:\__galeeva\Рабочий стол\286127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472" y="1643050"/>
            <a:ext cx="2440778" cy="3786213"/>
          </a:xfrm>
          <a:prstGeom prst="rect">
            <a:avLst/>
          </a:prstGeom>
          <a:noFill/>
        </p:spPr>
      </p:pic>
      <p:pic>
        <p:nvPicPr>
          <p:cNvPr id="24579" name="Picture 3" descr="D:\__galeeva\Рабочий стол\22_small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00430" y="1752599"/>
            <a:ext cx="2643195" cy="373156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Начальная">
  <a:themeElements>
    <a:clrScheme name="Начальная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Начальная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Начальная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80</TotalTime>
  <Words>252</Words>
  <Application>Microsoft Office PowerPoint</Application>
  <PresentationFormat>Экран (4:3)</PresentationFormat>
  <Paragraphs>62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Начальная</vt:lpstr>
      <vt:lpstr>Анализ поэтического текста</vt:lpstr>
      <vt:lpstr>Слайд 2</vt:lpstr>
      <vt:lpstr>Слайд 3</vt:lpstr>
      <vt:lpstr>Слайд 4</vt:lpstr>
      <vt:lpstr>План разбора лирического стихотворения</vt:lpstr>
      <vt:lpstr>План анализа стихотворения</vt:lpstr>
      <vt:lpstr>Слайд 7</vt:lpstr>
      <vt:lpstr>      </vt:lpstr>
      <vt:lpstr>Методология</vt:lpstr>
      <vt:lpstr>АНАЛИЗ ПОЭТИЧЕСКОГО ТЕКСТА.  Структура стиха   </vt:lpstr>
      <vt:lpstr> Часть вторая  </vt:lpstr>
      <vt:lpstr>Рекомендуемая литература</vt:lpstr>
      <vt:lpstr>Слайд 13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Анализ поэтического текста</dc:title>
  <dc:creator>igaleeva</dc:creator>
  <cp:lastModifiedBy>igaleeva</cp:lastModifiedBy>
  <cp:revision>12</cp:revision>
  <dcterms:created xsi:type="dcterms:W3CDTF">2013-01-23T08:06:15Z</dcterms:created>
  <dcterms:modified xsi:type="dcterms:W3CDTF">2013-01-23T11:16:50Z</dcterms:modified>
</cp:coreProperties>
</file>